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62" r:id="rId3"/>
    <p:sldId id="273" r:id="rId4"/>
    <p:sldId id="269" r:id="rId5"/>
    <p:sldId id="271" r:id="rId6"/>
    <p:sldId id="274" r:id="rId7"/>
    <p:sldId id="270" r:id="rId8"/>
    <p:sldId id="276" r:id="rId9"/>
    <p:sldId id="258" r:id="rId10"/>
    <p:sldId id="259" r:id="rId11"/>
    <p:sldId id="278" r:id="rId12"/>
    <p:sldId id="275" r:id="rId13"/>
    <p:sldId id="272" r:id="rId14"/>
    <p:sldId id="277" r:id="rId15"/>
    <p:sldId id="268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80" autoAdjust="0"/>
  </p:normalViewPr>
  <p:slideViewPr>
    <p:cSldViewPr>
      <p:cViewPr>
        <p:scale>
          <a:sx n="100" d="100"/>
          <a:sy n="100" d="100"/>
        </p:scale>
        <p:origin x="-288" y="-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453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04.07.2022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04.07.2022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04.07.2022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04.07.2022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04.07.2022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04.07.2022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04.07.2022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04.07.2022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04.07.2022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04.07.2022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04.07.2022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B4C71EC6-210F-42DE-9C53-41977AD35B3D}" type="datetimeFigureOut">
              <a:rPr lang="ru-RU" smtClean="0"/>
              <a:t>04.07.2022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mailto:ilyakrasnik03@gmail.com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19.png"/><Relationship Id="rId4" Type="http://schemas.microsoft.com/office/2007/relationships/hdphoto" Target="../media/hdphoto1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MicroMalekul/geoscan_fpv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8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500" dirty="0" smtClean="0"/>
              <a:t>FPV </a:t>
            </a:r>
            <a:r>
              <a:rPr lang="ru-RU" sz="3500" dirty="0" smtClean="0"/>
              <a:t>система для </a:t>
            </a:r>
            <a:r>
              <a:rPr lang="ru-RU" sz="3500" dirty="0" err="1" smtClean="0"/>
              <a:t>квадрокоптера</a:t>
            </a:r>
            <a:r>
              <a:rPr lang="ru-RU" sz="3500" dirty="0" smtClean="0"/>
              <a:t> «</a:t>
            </a:r>
            <a:r>
              <a:rPr lang="ru-RU" sz="3500" dirty="0" err="1" smtClean="0"/>
              <a:t>Геоскан</a:t>
            </a:r>
            <a:r>
              <a:rPr lang="ru-RU" sz="3500" dirty="0" smtClean="0"/>
              <a:t> пионер мини»</a:t>
            </a:r>
            <a:endParaRPr lang="ru-RU" sz="35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55576" y="4941168"/>
            <a:ext cx="7632848" cy="1080120"/>
          </a:xfrm>
        </p:spPr>
        <p:txBody>
          <a:bodyPr>
            <a:normAutofit fontScale="62500" lnSpcReduction="20000"/>
          </a:bodyPr>
          <a:lstStyle/>
          <a:p>
            <a:r>
              <a:rPr lang="ru-RU" sz="2900" dirty="0" smtClean="0"/>
              <a:t>Авторы:    </a:t>
            </a:r>
            <a:r>
              <a:rPr lang="ru-RU" sz="2900" dirty="0" err="1" smtClean="0"/>
              <a:t>Красник</a:t>
            </a:r>
            <a:r>
              <a:rPr lang="ru-RU" sz="2900" dirty="0" smtClean="0"/>
              <a:t> </a:t>
            </a:r>
            <a:r>
              <a:rPr lang="ru-RU" sz="2900" dirty="0"/>
              <a:t>Иван Александрович, 15 лет, </a:t>
            </a:r>
            <a:r>
              <a:rPr lang="ru-RU" sz="2900" dirty="0" smtClean="0"/>
              <a:t>   </a:t>
            </a:r>
            <a:r>
              <a:rPr lang="en-US" sz="2900" dirty="0" smtClean="0">
                <a:hlinkClick r:id="rId2"/>
              </a:rPr>
              <a:t>ilyakrasnik03@gmail.com</a:t>
            </a:r>
            <a:endParaRPr lang="ru-RU" sz="2900" dirty="0" smtClean="0"/>
          </a:p>
          <a:p>
            <a:r>
              <a:rPr lang="ru-RU" sz="2900" dirty="0" smtClean="0"/>
              <a:t>	</a:t>
            </a:r>
            <a:r>
              <a:rPr lang="ru-RU" sz="2900" dirty="0" err="1" smtClean="0"/>
              <a:t>Трухан</a:t>
            </a:r>
            <a:r>
              <a:rPr lang="ru-RU" sz="2900" dirty="0" smtClean="0"/>
              <a:t>   Виктор   Викторович, 42 года,</a:t>
            </a:r>
            <a:r>
              <a:rPr lang="en-US" sz="2900" dirty="0" smtClean="0"/>
              <a:t> </a:t>
            </a:r>
            <a:r>
              <a:rPr lang="ru-RU" sz="2900" dirty="0" smtClean="0"/>
              <a:t>  </a:t>
            </a:r>
            <a:r>
              <a:rPr lang="ru-RU" sz="2900" dirty="0" smtClean="0">
                <a:hlinkClick r:id="rId2"/>
              </a:rPr>
              <a:t>7664917</a:t>
            </a:r>
            <a:r>
              <a:rPr lang="en-US" sz="2900" dirty="0" smtClean="0">
                <a:hlinkClick r:id="rId2"/>
              </a:rPr>
              <a:t>@gmail.com </a:t>
            </a:r>
            <a:endParaRPr lang="ru-RU" sz="2900" dirty="0" smtClean="0"/>
          </a:p>
          <a:p>
            <a:pPr algn="just"/>
            <a:r>
              <a:rPr lang="ru-RU" sz="2900" dirty="0" smtClean="0"/>
              <a:t>ГУДО «Центр творчества детей и молодежи  </a:t>
            </a:r>
            <a:r>
              <a:rPr lang="ru-RU" sz="2900" dirty="0"/>
              <a:t>Борисовского района</a:t>
            </a:r>
            <a:r>
              <a:rPr lang="ru-RU" sz="2900" dirty="0" smtClean="0"/>
              <a:t>» Минская область, Республика Беларусь</a:t>
            </a:r>
            <a:endParaRPr lang="ru-RU" sz="2900" dirty="0"/>
          </a:p>
          <a:p>
            <a:endParaRPr lang="ru-RU" dirty="0"/>
          </a:p>
        </p:txBody>
      </p:sp>
      <p:pic>
        <p:nvPicPr>
          <p:cNvPr id="9219" name="Picture 3" descr="C:\Users\zx-pc\Downloads\photo_5339257348591566108_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5391" y1="47778" x2="35391" y2="47778"/>
                        <a14:backgroundMark x1="22500" y1="52361" x2="34609" y2="84722"/>
                        <a14:backgroundMark x1="40703" y1="63056" x2="48203" y2="63472"/>
                        <a14:backgroundMark x1="44141" y1="80833" x2="57734" y2="91111"/>
                        <a14:backgroundMark x1="59062" y1="89444" x2="60625" y2="88472"/>
                        <a14:backgroundMark x1="61875" y1="91528" x2="61875" y2="91528"/>
                        <a14:backgroundMark x1="83984" y1="60000" x2="88281" y2="49444"/>
                        <a14:backgroundMark x1="88281" y1="42500" x2="88281" y2="42500"/>
                        <a14:backgroundMark x1="86953" y1="42083" x2="89531" y2="43611"/>
                        <a14:backgroundMark x1="78828" y1="55139" x2="79688" y2="51250"/>
                        <a14:backgroundMark x1="79141" y1="58194" x2="79141" y2="58194"/>
                        <a14:backgroundMark x1="79688" y1="45972" x2="79688" y2="45972"/>
                        <a14:backgroundMark x1="24375" y1="31944" x2="25391" y2="19167"/>
                        <a14:backgroundMark x1="29922" y1="19583" x2="30312" y2="23333"/>
                        <a14:backgroundMark x1="55859" y1="15694" x2="56094" y2="9167"/>
                        <a14:backgroundMark x1="48203" y1="15417" x2="49297" y2="7083"/>
                        <a14:backgroundMark x1="28828" y1="31667" x2="30078" y2="31250"/>
                        <a14:backgroundMark x1="28984" y1="35278" x2="28984" y2="35278"/>
                        <a14:backgroundMark x1="50313" y1="79583" x2="51563" y2="80000"/>
                        <a14:backgroundMark x1="55703" y1="83889" x2="57578" y2="83056"/>
                        <a14:backgroundMark x1="64453" y1="81250" x2="59688" y2="63056"/>
                        <a14:backgroundMark x1="79297" y1="46944" x2="80156" y2="44722"/>
                        <a14:backgroundMark x1="83594" y1="40833" x2="83594" y2="40833"/>
                        <a14:backgroundMark x1="76484" y1="42222" x2="76484" y2="42222"/>
                        <a14:backgroundMark x1="48984" y1="20000" x2="49844" y2="19583"/>
                        <a14:backgroundMark x1="54766" y1="23889" x2="54297" y2="2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470" r="26152" b="12354"/>
          <a:stretch/>
        </p:blipFill>
        <p:spPr bwMode="auto">
          <a:xfrm>
            <a:off x="3059832" y="0"/>
            <a:ext cx="5258545" cy="30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zx-pc\Downloads\photo_5339257348591565910_y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7" b="90000" l="10000" r="90000">
                        <a14:backgroundMark x1="47969" y1="38750" x2="50000" y2="27500"/>
                        <a14:backgroundMark x1="45224" y1="77301" x2="48331" y2="77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175" y="1340768"/>
            <a:ext cx="3433598" cy="193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zx-pc\Downloads\photo_5339257348591565834_y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44722" y1="28203" x2="44722" y2="28203"/>
                        <a14:foregroundMark x1="43194" y1="25625" x2="61111" y2="28672"/>
                        <a14:foregroundMark x1="60278" y1="10156" x2="67222" y2="13359"/>
                        <a14:foregroundMark x1="52917" y1="12188" x2="61389" y2="23672"/>
                        <a14:foregroundMark x1="28611" y1="27187" x2="28611" y2="27187"/>
                        <a14:foregroundMark x1="46528" y1="53359" x2="46111" y2="56016"/>
                        <a14:backgroundMark x1="56389" y1="21875" x2="58889" y2="23438"/>
                        <a14:backgroundMark x1="40417" y1="41016" x2="42639" y2="43203"/>
                        <a14:backgroundMark x1="25139" y1="41797" x2="25139" y2="41797"/>
                        <a14:backgroundMark x1="29028" y1="43203" x2="29028" y2="43203"/>
                        <a14:backgroundMark x1="27500" y1="29609" x2="27500" y2="29609"/>
                        <a14:backgroundMark x1="29028" y1="34453" x2="29028" y2="34453"/>
                        <a14:backgroundMark x1="28750" y1="33672" x2="28750" y2="33672"/>
                        <a14:backgroundMark x1="23611" y1="16016" x2="23611" y2="16016"/>
                        <a14:backgroundMark x1="26111" y1="14375" x2="26111" y2="14375"/>
                        <a14:backgroundMark x1="57778" y1="43203" x2="57778" y2="43203"/>
                        <a14:backgroundMark x1="58611" y1="41484" x2="58611" y2="41484"/>
                        <a14:backgroundMark x1="52500" y1="42656" x2="52500" y2="42656"/>
                        <a14:backgroundMark x1="26944" y1="30781" x2="26944" y2="3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76"/>
          <a:stretch/>
        </p:blipFill>
        <p:spPr bwMode="auto">
          <a:xfrm rot="16200000">
            <a:off x="942253" y="317130"/>
            <a:ext cx="236295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76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2000" y="685800"/>
            <a:ext cx="7338392" cy="360729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ru-RU" dirty="0" smtClean="0"/>
          </a:p>
          <a:p>
            <a:pPr marL="0" indent="0" algn="just">
              <a:buNone/>
            </a:pPr>
            <a:r>
              <a:rPr lang="ru-RU" dirty="0" smtClean="0"/>
              <a:t>2. Камера </a:t>
            </a:r>
            <a:r>
              <a:rPr lang="ru-RU" dirty="0"/>
              <a:t>повернута </a:t>
            </a:r>
            <a:r>
              <a:rPr lang="ru-RU" dirty="0" smtClean="0"/>
              <a:t>вниз-</a:t>
            </a:r>
            <a:r>
              <a:rPr lang="ru-RU" dirty="0" err="1" smtClean="0"/>
              <a:t>коптер</a:t>
            </a:r>
            <a:r>
              <a:rPr lang="ru-RU" dirty="0" smtClean="0"/>
              <a:t> </a:t>
            </a:r>
            <a:r>
              <a:rPr lang="ru-RU" dirty="0"/>
              <a:t>становится способен решать задачи компьютерного </a:t>
            </a:r>
            <a:r>
              <a:rPr lang="ru-RU" dirty="0" smtClean="0"/>
              <a:t>зрения  на </a:t>
            </a:r>
            <a:r>
              <a:rPr lang="en-US" dirty="0" smtClean="0"/>
              <a:t>PYTHON</a:t>
            </a:r>
            <a:r>
              <a:rPr lang="ru-RU" dirty="0" smtClean="0"/>
              <a:t>, С/С++ и других языках </a:t>
            </a:r>
            <a:r>
              <a:rPr lang="ru-RU" dirty="0" smtClean="0"/>
              <a:t>программирования</a:t>
            </a:r>
            <a:r>
              <a:rPr lang="en-US" dirty="0" smtClean="0"/>
              <a:t>:</a:t>
            </a:r>
            <a:endParaRPr lang="en-US" dirty="0" smtClean="0"/>
          </a:p>
          <a:p>
            <a:pPr algn="just"/>
            <a:r>
              <a:rPr lang="ru-RU" dirty="0" smtClean="0"/>
              <a:t>Автономное пилотирование</a:t>
            </a:r>
          </a:p>
          <a:p>
            <a:pPr algn="just"/>
            <a:r>
              <a:rPr lang="ru-RU" dirty="0" smtClean="0"/>
              <a:t>Полет </a:t>
            </a:r>
            <a:r>
              <a:rPr lang="ru-RU" dirty="0"/>
              <a:t>по  </a:t>
            </a:r>
            <a:r>
              <a:rPr lang="ru-RU" dirty="0" smtClean="0"/>
              <a:t>маркерам (</a:t>
            </a:r>
            <a:r>
              <a:rPr lang="en-US" dirty="0" smtClean="0"/>
              <a:t>ARUCO, </a:t>
            </a:r>
            <a:r>
              <a:rPr lang="en-US" dirty="0" smtClean="0"/>
              <a:t>QR, </a:t>
            </a:r>
            <a:r>
              <a:rPr lang="en-US" dirty="0" err="1" smtClean="0"/>
              <a:t>Apriltag</a:t>
            </a:r>
            <a:r>
              <a:rPr lang="en-US" dirty="0" smtClean="0"/>
              <a:t> </a:t>
            </a:r>
            <a:r>
              <a:rPr lang="ru-RU" dirty="0" smtClean="0"/>
              <a:t>и пр.)</a:t>
            </a:r>
            <a:endParaRPr lang="ru-RU" dirty="0"/>
          </a:p>
          <a:p>
            <a:pPr algn="just"/>
            <a:r>
              <a:rPr lang="ru-RU" dirty="0" smtClean="0"/>
              <a:t>Полет </a:t>
            </a:r>
            <a:r>
              <a:rPr lang="ru-RU" dirty="0"/>
              <a:t>по </a:t>
            </a:r>
            <a:r>
              <a:rPr lang="ru-RU" dirty="0" smtClean="0"/>
              <a:t>линии</a:t>
            </a:r>
          </a:p>
          <a:p>
            <a:pPr algn="just"/>
            <a:r>
              <a:rPr lang="ru-RU" dirty="0" smtClean="0"/>
              <a:t>Распознавание объектов и </a:t>
            </a:r>
            <a:r>
              <a:rPr lang="ru-RU" dirty="0"/>
              <a:t>слежение за </a:t>
            </a:r>
            <a:r>
              <a:rPr lang="ru-RU" dirty="0" smtClean="0"/>
              <a:t>ними</a:t>
            </a:r>
          </a:p>
          <a:p>
            <a:pPr algn="just"/>
            <a:r>
              <a:rPr lang="ru-RU" dirty="0"/>
              <a:t>Облет строений с последующим изготовлением 3</a:t>
            </a:r>
            <a:r>
              <a:rPr lang="en-US" dirty="0"/>
              <a:t>D </a:t>
            </a:r>
            <a:r>
              <a:rPr lang="ru-RU" dirty="0"/>
              <a:t>модели</a:t>
            </a:r>
            <a:endParaRPr lang="ru-RU" dirty="0" smtClean="0"/>
          </a:p>
          <a:p>
            <a:pPr algn="just"/>
            <a:r>
              <a:rPr lang="ru-RU" dirty="0" smtClean="0"/>
              <a:t>Участие в соревнованиях по программируемым </a:t>
            </a:r>
            <a:r>
              <a:rPr lang="ru-RU" dirty="0" err="1" smtClean="0"/>
              <a:t>дронам</a:t>
            </a:r>
            <a:r>
              <a:rPr lang="ru-RU" dirty="0" smtClean="0"/>
              <a:t> и автономным воздушным аппаратам </a:t>
            </a:r>
          </a:p>
          <a:p>
            <a:pPr marL="0" indent="0" algn="just">
              <a:buNone/>
            </a:pPr>
            <a:r>
              <a:rPr lang="ru-RU" dirty="0" smtClean="0"/>
              <a:t> 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762000" y="5373216"/>
            <a:ext cx="7626424" cy="798984"/>
          </a:xfrm>
        </p:spPr>
        <p:txBody>
          <a:bodyPr>
            <a:normAutofit/>
          </a:bodyPr>
          <a:lstStyle/>
          <a:p>
            <a:r>
              <a:rPr lang="ru-RU" sz="4400" dirty="0" smtClean="0"/>
              <a:t>Практическое  использование</a:t>
            </a:r>
            <a:endParaRPr lang="ru-RU" sz="4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8" r="23487" b="5624"/>
          <a:stretch/>
        </p:blipFill>
        <p:spPr bwMode="auto">
          <a:xfrm>
            <a:off x="5860107" y="3449166"/>
            <a:ext cx="2793788" cy="2054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4" descr="blob:https://web.telegram.org/219b2a74-3c7d-4e23-aa7a-206742d6caf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6" descr="blob:https://web.telegram.org/219b2a74-3c7d-4e23-aa7a-206742d6caf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8" descr="blob:https://web.telegram.org/219b2a74-3c7d-4e23-aa7a-206742d6caff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53" name="Picture 9" descr="C:\Users\zx-pc\Downloads\photo_5339257348591565896_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4028" y1="7969" x2="71528" y2="62266"/>
                        <a14:foregroundMark x1="82500" y1="29609" x2="81528" y2="41094"/>
                        <a14:foregroundMark x1="74167" y1="20234" x2="73194" y2="24922"/>
                        <a14:foregroundMark x1="77222" y1="19531" x2="77222" y2="19531"/>
                        <a14:foregroundMark x1="80694" y1="11406" x2="66667" y2="33281"/>
                        <a14:foregroundMark x1="89861" y1="35469" x2="82500" y2="65000"/>
                        <a14:foregroundMark x1="84583" y1="70859" x2="84583" y2="70859"/>
                        <a14:foregroundMark x1="25694" y1="95469" x2="65000" y2="99375"/>
                        <a14:foregroundMark x1="22083" y1="96641" x2="22083" y2="96641"/>
                        <a14:foregroundMark x1="20833" y1="96172" x2="20833" y2="96172"/>
                        <a14:foregroundMark x1="89444" y1="71563" x2="75000" y2="96641"/>
                        <a14:foregroundMark x1="80278" y1="23438" x2="90278" y2="35938"/>
                        <a14:foregroundMark x1="41389" y1="2031" x2="86389" y2="12578"/>
                        <a14:foregroundMark x1="38750" y1="1328" x2="29167" y2="31563"/>
                        <a14:foregroundMark x1="25694" y1="29844" x2="25694" y2="29844"/>
                        <a14:foregroundMark x1="26111" y1="33516" x2="26111" y2="33516"/>
                        <a14:foregroundMark x1="28194" y1="33047" x2="28194" y2="33047"/>
                        <a14:foregroundMark x1="25139" y1="32266" x2="25139" y2="32266"/>
                        <a14:foregroundMark x1="25139" y1="32266" x2="25139" y2="32266"/>
                        <a14:foregroundMark x1="25139" y1="32266" x2="25139" y2="32266"/>
                        <a14:foregroundMark x1="52083" y1="87344" x2="65833" y2="90313"/>
                        <a14:foregroundMark x1="87361" y1="14063" x2="81528" y2="23906"/>
                        <a14:foregroundMark x1="87639" y1="11797" x2="87639" y2="11797"/>
                        <a14:foregroundMark x1="88611" y1="54531" x2="86528" y2="67344"/>
                        <a14:foregroundMark x1="89722" y1="53438" x2="90000" y2="56328"/>
                        <a14:foregroundMark x1="75417" y1="99141" x2="90000" y2="72734"/>
                        <a14:foregroundMark x1="88611" y1="70469" x2="89722" y2="71250"/>
                        <a14:foregroundMark x1="84167" y1="68125" x2="90833" y2="70938"/>
                        <a14:backgroundMark x1="16389" y1="31328" x2="16389" y2="31328"/>
                        <a14:backgroundMark x1="13333" y1="78750" x2="13333" y2="78750"/>
                        <a14:backgroundMark x1="29167" y1="67422" x2="29167" y2="67422"/>
                        <a14:backgroundMark x1="4722" y1="43359" x2="9444" y2="49453"/>
                        <a14:backgroundMark x1="26111" y1="58828" x2="26111" y2="58828"/>
                        <a14:backgroundMark x1="95139" y1="47031" x2="95972" y2="75313"/>
                        <a14:backgroundMark x1="92500" y1="5469" x2="98194" y2="38672"/>
                        <a14:backgroundMark x1="5556" y1="67891" x2="8611" y2="84609"/>
                        <a14:backgroundMark x1="26111" y1="38438" x2="26111" y2="38438"/>
                        <a14:backgroundMark x1="28194" y1="37422" x2="23472" y2="44297"/>
                        <a14:backgroundMark x1="12917" y1="61797" x2="12917" y2="61797"/>
                        <a14:backgroundMark x1="12778" y1="39609" x2="12778" y2="39609"/>
                        <a14:backgroundMark x1="10139" y1="41641" x2="10139" y2="41641"/>
                        <a14:backgroundMark x1="23611" y1="56172" x2="23611" y2="56172"/>
                        <a14:backgroundMark x1="22361" y1="55547" x2="27917" y2="58516"/>
                        <a14:backgroundMark x1="57083" y1="1172" x2="65833" y2="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10120" y="3100217"/>
            <a:ext cx="1548375" cy="275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1" descr="blob:https://web.telegram.org/6ab42f6c-366f-4b4a-94ce-20e701f07b16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56" name="Picture 12" descr="C:\Users\zx-pc\Downloads\photo_5339205340832578800_y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93" b="99195" l="0" r="987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640" y="3645024"/>
            <a:ext cx="2618798" cy="149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56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2000" y="685800"/>
            <a:ext cx="7338392" cy="3607296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dirty="0" smtClean="0"/>
              <a:t>	Программирование можно осуществлять при помощи подключённой к </a:t>
            </a:r>
            <a:r>
              <a:rPr lang="en-US" dirty="0" smtClean="0"/>
              <a:t>USB </a:t>
            </a:r>
            <a:r>
              <a:rPr lang="ru-RU" dirty="0" smtClean="0"/>
              <a:t>порту компьютера </a:t>
            </a:r>
            <a:r>
              <a:rPr lang="en-US" dirty="0" err="1" smtClean="0"/>
              <a:t>Arduino</a:t>
            </a:r>
            <a:r>
              <a:rPr lang="ru-RU" dirty="0" smtClean="0"/>
              <a:t> и подключённым к ней внешним ВЧ модулем, поддерживающим </a:t>
            </a:r>
            <a:r>
              <a:rPr lang="en-US" dirty="0" smtClean="0"/>
              <a:t>PPM, </a:t>
            </a:r>
            <a:r>
              <a:rPr lang="ru-RU" dirty="0" smtClean="0"/>
              <a:t>используя любой язык программирования с использованием компьютерного зрения и протоколом </a:t>
            </a:r>
            <a:r>
              <a:rPr lang="en-US" dirty="0" smtClean="0"/>
              <a:t>Serial </a:t>
            </a:r>
            <a:r>
              <a:rPr lang="ru-RU" dirty="0" smtClean="0"/>
              <a:t>для общения с </a:t>
            </a:r>
            <a:r>
              <a:rPr lang="en-US" dirty="0" err="1" smtClean="0"/>
              <a:t>Arduino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 algn="just">
              <a:buNone/>
            </a:pPr>
            <a:r>
              <a:rPr lang="ru-RU" dirty="0"/>
              <a:t>	В целях популяризации программируемых </a:t>
            </a:r>
            <a:r>
              <a:rPr lang="ru-RU" dirty="0" err="1"/>
              <a:t>дронов</a:t>
            </a:r>
            <a:r>
              <a:rPr lang="ru-RU" dirty="0"/>
              <a:t> </a:t>
            </a:r>
            <a:r>
              <a:rPr lang="ru-RU" dirty="0" smtClean="0"/>
              <a:t>весь исходный </a:t>
            </a:r>
            <a:r>
              <a:rPr lang="ru-RU" dirty="0"/>
              <a:t>код для полетов будет выложен </a:t>
            </a:r>
            <a:r>
              <a:rPr lang="ru-RU" dirty="0" smtClean="0"/>
              <a:t>в </a:t>
            </a:r>
            <a:r>
              <a:rPr lang="ru-RU" dirty="0" err="1" smtClean="0"/>
              <a:t>репозиторий</a:t>
            </a:r>
            <a:r>
              <a:rPr lang="ru-RU" dirty="0" smtClean="0"/>
              <a:t> на площадке </a:t>
            </a:r>
            <a:r>
              <a:rPr lang="en-US" dirty="0" err="1" smtClean="0"/>
              <a:t>Github</a:t>
            </a:r>
            <a:r>
              <a:rPr lang="ru-RU" dirty="0" smtClean="0"/>
              <a:t> </a:t>
            </a:r>
            <a:r>
              <a:rPr lang="ru-RU" dirty="0"/>
              <a:t>по ссылке:  </a:t>
            </a:r>
            <a:r>
              <a:rPr lang="en-US" dirty="0">
                <a:hlinkClick r:id="rId2"/>
              </a:rPr>
              <a:t>github.com/</a:t>
            </a:r>
            <a:r>
              <a:rPr lang="en-US" dirty="0" err="1">
                <a:hlinkClick r:id="rId2"/>
              </a:rPr>
              <a:t>MicroMalekul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geoscan_fpv</a:t>
            </a:r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762000" y="5373216"/>
            <a:ext cx="7626424" cy="798984"/>
          </a:xfrm>
        </p:spPr>
        <p:txBody>
          <a:bodyPr>
            <a:normAutofit/>
          </a:bodyPr>
          <a:lstStyle/>
          <a:p>
            <a:r>
              <a:rPr lang="ru-RU" sz="4400" dirty="0" smtClean="0"/>
              <a:t>Практическое  использование</a:t>
            </a:r>
            <a:endParaRPr lang="ru-RU" sz="4400" dirty="0"/>
          </a:p>
        </p:txBody>
      </p:sp>
      <p:sp>
        <p:nvSpPr>
          <p:cNvPr id="2" name="AutoShape 4" descr="blob:https://web.telegram.org/219b2a74-3c7d-4e23-aa7a-206742d6caf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6" descr="blob:https://web.telegram.org/219b2a74-3c7d-4e23-aa7a-206742d6caf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8" descr="blob:https://web.telegram.org/219b2a74-3c7d-4e23-aa7a-206742d6caff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11" descr="blob:https://web.telegram.org/6ab42f6c-366f-4b4a-94ce-20e701f07b16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71" name="Picture 3" descr="C:\Users\zx-pc\Downloads\photo_5339257348591565927_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7266" l="6667" r="95833">
                        <a14:backgroundMark x1="82432" y1="51901" x2="70946" y2="59506"/>
                        <a14:backgroundMark x1="39189" y1="67681" x2="44932" y2="77376"/>
                        <a14:backgroundMark x1="31757" y1="56654" x2="34797" y2="56654"/>
                        <a14:backgroundMark x1="29730" y1="67300" x2="31081" y2="68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98550" y="3814418"/>
            <a:ext cx="1230886" cy="218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90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Этапы изготовления</a:t>
            </a:r>
            <a:endParaRPr lang="ru-RU" dirty="0"/>
          </a:p>
        </p:txBody>
      </p:sp>
      <p:pic>
        <p:nvPicPr>
          <p:cNvPr id="1027" name="Picture 3" descr="C:\Users\zx\Downloads\20220701_2013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02" y="802322"/>
            <a:ext cx="3744416" cy="210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zx\Downloads\20220701_201437(1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35" y="2908556"/>
            <a:ext cx="4125588" cy="232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zx-pc\Downloads\!!!!!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5"/>
          <a:stretch/>
        </p:blipFill>
        <p:spPr bwMode="auto">
          <a:xfrm>
            <a:off x="5148064" y="801578"/>
            <a:ext cx="3377503" cy="440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31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Достижения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ru-RU" dirty="0" smtClean="0"/>
              <a:t>Данная система опробована нашей командой на различных соревнованиях по программируемым </a:t>
            </a:r>
            <a:r>
              <a:rPr lang="ru-RU" dirty="0" err="1" smtClean="0"/>
              <a:t>дронам</a:t>
            </a:r>
            <a:r>
              <a:rPr lang="ru-RU" dirty="0" smtClean="0"/>
              <a:t> на базе </a:t>
            </a:r>
            <a:r>
              <a:rPr lang="ru-RU" dirty="0" err="1" smtClean="0"/>
              <a:t>квадрокоптера</a:t>
            </a:r>
            <a:r>
              <a:rPr lang="ru-RU" dirty="0" smtClean="0"/>
              <a:t> </a:t>
            </a:r>
            <a:r>
              <a:rPr lang="en-US" dirty="0" smtClean="0"/>
              <a:t>DJI TELLO </a:t>
            </a:r>
            <a:r>
              <a:rPr lang="ru-RU" dirty="0" smtClean="0"/>
              <a:t>и отлично себя зарекомендовала, как надежное «орудие» для достижения поставленных целей  и задач</a:t>
            </a:r>
            <a:r>
              <a:rPr lang="en-US" dirty="0" smtClean="0"/>
              <a:t>, </a:t>
            </a:r>
            <a:r>
              <a:rPr lang="ru-RU" dirty="0" smtClean="0"/>
              <a:t>а теперь все наработки мы перенесли на </a:t>
            </a:r>
            <a:r>
              <a:rPr lang="ru-RU" dirty="0" err="1" smtClean="0"/>
              <a:t>Геоскан</a:t>
            </a:r>
            <a:r>
              <a:rPr lang="ru-RU" dirty="0" smtClean="0"/>
              <a:t> Пионер Мини</a:t>
            </a:r>
          </a:p>
          <a:p>
            <a:pPr algn="just"/>
            <a:r>
              <a:rPr lang="ru-RU" dirty="0" smtClean="0"/>
              <a:t>Наши многочисленные победы и призовые места по регламентам «Программируемые </a:t>
            </a:r>
            <a:r>
              <a:rPr lang="ru-RU" dirty="0" err="1" smtClean="0"/>
              <a:t>дроны</a:t>
            </a:r>
            <a:r>
              <a:rPr lang="ru-RU" dirty="0" smtClean="0"/>
              <a:t>», «</a:t>
            </a:r>
            <a:r>
              <a:rPr lang="ru-RU" dirty="0"/>
              <a:t>А</a:t>
            </a:r>
            <a:r>
              <a:rPr lang="ru-RU" dirty="0" smtClean="0"/>
              <a:t>втономные воздушные аппараты», соревнования по регламентам ООО «ГЕОСКАН» говорят сами за себя</a:t>
            </a:r>
            <a:endParaRPr lang="ru-RU" dirty="0"/>
          </a:p>
        </p:txBody>
      </p:sp>
      <p:pic>
        <p:nvPicPr>
          <p:cNvPr id="3074" name="Picture 2" descr="C:\Users\zx-pc\Downloads\photo_5339257348591565830_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359" r="100000">
                        <a14:foregroundMark x1="46719" y1="29861" x2="46719" y2="29861"/>
                        <a14:foregroundMark x1="47109" y1="28750" x2="52188" y2="31111"/>
                        <a14:backgroundMark x1="63672" y1="95000" x2="63672" y2="95000"/>
                        <a14:backgroundMark x1="66172" y1="78472" x2="66172" y2="78472"/>
                        <a14:backgroundMark x1="49844" y1="81667" x2="91563" y2="86528"/>
                        <a14:backgroundMark x1="67969" y1="72083" x2="96172" y2="91806"/>
                        <a14:backgroundMark x1="50313" y1="69167" x2="50313" y2="69167"/>
                        <a14:backgroundMark x1="73203" y1="54306" x2="73203" y2="54306"/>
                        <a14:backgroundMark x1="80703" y1="60278" x2="80703" y2="60278"/>
                        <a14:backgroundMark x1="83594" y1="57500" x2="83594" y2="57500"/>
                        <a14:backgroundMark x1="82734" y1="62917" x2="82734" y2="62917"/>
                        <a14:backgroundMark x1="83594" y1="63611" x2="83594" y2="63611"/>
                        <a14:backgroundMark x1="38359" y1="41250" x2="38359" y2="41250"/>
                        <a14:backgroundMark x1="43438" y1="32361" x2="43438" y2="32361"/>
                        <a14:backgroundMark x1="40078" y1="35694" x2="40078" y2="35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239089"/>
            <a:ext cx="3312368" cy="186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7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Достижения</a:t>
            </a:r>
            <a:endParaRPr lang="ru-RU" dirty="0"/>
          </a:p>
        </p:txBody>
      </p:sp>
      <p:pic>
        <p:nvPicPr>
          <p:cNvPr id="5122" name="Picture 2" descr="E:\!КОР\Минск\20210829_17275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8" r="44050"/>
          <a:stretch/>
        </p:blipFill>
        <p:spPr bwMode="auto">
          <a:xfrm>
            <a:off x="1331640" y="475134"/>
            <a:ext cx="2761098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E:\!КОР\Витебск 2021\20210424_15350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4" t="20362" r="28526" b="21247"/>
          <a:stretch/>
        </p:blipFill>
        <p:spPr bwMode="auto">
          <a:xfrm>
            <a:off x="4860032" y="475134"/>
            <a:ext cx="33528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zx-pc\Downloads\photo_5339257348591565866_y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7" t="11123" r="27387" b="4429"/>
          <a:stretch/>
        </p:blipFill>
        <p:spPr bwMode="auto">
          <a:xfrm>
            <a:off x="4860032" y="3068960"/>
            <a:ext cx="2931792" cy="285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zx-pc\Downloads\photo_5190578302497176115_y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" t="27856" r="14142"/>
          <a:stretch/>
        </p:blipFill>
        <p:spPr bwMode="auto">
          <a:xfrm>
            <a:off x="931243" y="2924944"/>
            <a:ext cx="3701802" cy="231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92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8194" name="Picture 2" descr="C:\Users\zx-pc\Downloads\photo_5339257348591566092_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r="17519"/>
          <a:stretch/>
        </p:blipFill>
        <p:spPr bwMode="auto">
          <a:xfrm>
            <a:off x="1403648" y="404664"/>
            <a:ext cx="6336704" cy="467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29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554416" cy="1600200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Описание проекта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48314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 smtClean="0"/>
              <a:t>	На соревнованиях по робототехнике каждый участник постоянно сталкивается с проблемой передачи изображения на компьютер посредством сетей </a:t>
            </a:r>
            <a:r>
              <a:rPr lang="en-US" dirty="0" smtClean="0"/>
              <a:t>WI-FI </a:t>
            </a:r>
            <a:r>
              <a:rPr lang="ru-RU" dirty="0" smtClean="0"/>
              <a:t>для последующего анализа и выдачи сигналов управления </a:t>
            </a:r>
            <a:r>
              <a:rPr lang="ru-RU" dirty="0" err="1" smtClean="0"/>
              <a:t>квадрокоптеру</a:t>
            </a:r>
            <a:r>
              <a:rPr lang="ru-RU" dirty="0" smtClean="0"/>
              <a:t>.</a:t>
            </a:r>
          </a:p>
          <a:p>
            <a:pPr marL="0" indent="0" algn="just">
              <a:buNone/>
            </a:pPr>
            <a:r>
              <a:rPr lang="ru-RU" dirty="0"/>
              <a:t>	</a:t>
            </a:r>
            <a:r>
              <a:rPr lang="ru-RU" dirty="0" smtClean="0"/>
              <a:t>Данный проект   способен </a:t>
            </a:r>
            <a:r>
              <a:rPr lang="en-US" dirty="0" smtClean="0"/>
              <a:t> </a:t>
            </a:r>
            <a:r>
              <a:rPr lang="ru-RU" dirty="0" smtClean="0"/>
              <a:t>устранить данную проблему и открывает новые безграничные возможности применения </a:t>
            </a:r>
            <a:r>
              <a:rPr lang="ru-RU" dirty="0" err="1" smtClean="0"/>
              <a:t>квадрокоптера</a:t>
            </a:r>
            <a:r>
              <a:rPr lang="ru-RU" dirty="0" smtClean="0"/>
              <a:t>  «ГЕОСКАН ПИОНЕР МИНИ».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21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0" y="5229200"/>
            <a:ext cx="7554416" cy="943000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Описание проекта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497544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dirty="0" smtClean="0"/>
              <a:t>	</a:t>
            </a:r>
            <a:r>
              <a:rPr lang="ru-RU" dirty="0" smtClean="0"/>
              <a:t>Проект представляет собой доработку </a:t>
            </a:r>
            <a:r>
              <a:rPr lang="ru-RU" dirty="0" err="1" smtClean="0"/>
              <a:t>квадрокоптера</a:t>
            </a:r>
            <a:r>
              <a:rPr lang="ru-RU" dirty="0" smtClean="0"/>
              <a:t> «ГЕОСКАН ПИОНЕР МИНИ  </a:t>
            </a:r>
            <a:r>
              <a:rPr lang="ru-RU" dirty="0" smtClean="0"/>
              <a:t>сверхлегкой </a:t>
            </a:r>
            <a:r>
              <a:rPr lang="en-US" dirty="0" smtClean="0"/>
              <a:t>FPV</a:t>
            </a:r>
            <a:r>
              <a:rPr lang="ru-RU" dirty="0" smtClean="0"/>
              <a:t> видеосистемой работающей на частоте 5.8ГГц</a:t>
            </a:r>
            <a:r>
              <a:rPr lang="ru-RU" dirty="0"/>
              <a:t> </a:t>
            </a:r>
            <a:r>
              <a:rPr lang="ru-RU" dirty="0" smtClean="0"/>
              <a:t>и  системой </a:t>
            </a:r>
            <a:r>
              <a:rPr lang="en-US" dirty="0" smtClean="0"/>
              <a:t>FLYSKY </a:t>
            </a:r>
            <a:r>
              <a:rPr lang="ru-RU" dirty="0" smtClean="0"/>
              <a:t>для работы системы управления </a:t>
            </a:r>
            <a:r>
              <a:rPr lang="ru-RU" dirty="0" err="1" smtClean="0"/>
              <a:t>квадрокоптера</a:t>
            </a:r>
            <a:r>
              <a:rPr lang="ru-RU" dirty="0" smtClean="0"/>
              <a:t>.  Крепление камеры  осуществляется на штатное крепление, а </a:t>
            </a:r>
            <a:r>
              <a:rPr lang="ru-RU" dirty="0" err="1" smtClean="0"/>
              <a:t>видеопередатчик</a:t>
            </a:r>
            <a:r>
              <a:rPr lang="ru-RU" dirty="0" smtClean="0"/>
              <a:t> и приемник </a:t>
            </a:r>
            <a:r>
              <a:rPr lang="en-US" dirty="0" smtClean="0"/>
              <a:t>FLYSKY</a:t>
            </a:r>
            <a:r>
              <a:rPr lang="ru-RU" dirty="0" smtClean="0"/>
              <a:t> - в нишу между полетным контроллером и аккумулятором. </a:t>
            </a:r>
          </a:p>
          <a:p>
            <a:pPr marL="0" indent="0" algn="just">
              <a:buNone/>
            </a:pPr>
            <a:r>
              <a:rPr lang="en-US" dirty="0" smtClean="0"/>
              <a:t>	</a:t>
            </a:r>
            <a:r>
              <a:rPr lang="ru-RU" dirty="0" smtClean="0"/>
              <a:t>Колоссальным  преимуществом такой видеосистемы и системы управления над </a:t>
            </a:r>
            <a:r>
              <a:rPr lang="ru-RU" dirty="0"/>
              <a:t>стандартной </a:t>
            </a:r>
            <a:r>
              <a:rPr lang="en-US" dirty="0"/>
              <a:t>Wi-Fi </a:t>
            </a:r>
            <a:r>
              <a:rPr lang="ru-RU" dirty="0" smtClean="0"/>
              <a:t>системой является минимальная задержка,  лучшая помехоустойчивость и увеличенная дальность действия, что особенно важно соревновательной обстановке.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328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0" y="5445224"/>
            <a:ext cx="6781800" cy="726976"/>
          </a:xfrm>
        </p:spPr>
        <p:txBody>
          <a:bodyPr>
            <a:normAutofit/>
          </a:bodyPr>
          <a:lstStyle/>
          <a:p>
            <a:r>
              <a:rPr lang="ru-RU" sz="3600" dirty="0" smtClean="0"/>
              <a:t>Существующие решения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9371" y="2290615"/>
            <a:ext cx="3012141" cy="87354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 smtClean="0"/>
              <a:t>«</a:t>
            </a:r>
            <a:r>
              <a:rPr lang="ru-RU" dirty="0" err="1" smtClean="0"/>
              <a:t>Геоскан</a:t>
            </a:r>
            <a:r>
              <a:rPr lang="ru-RU" dirty="0" smtClean="0"/>
              <a:t> </a:t>
            </a:r>
          </a:p>
          <a:p>
            <a:pPr marL="0" indent="0" algn="ctr">
              <a:buNone/>
            </a:pPr>
            <a:r>
              <a:rPr lang="ru-RU" dirty="0" smtClean="0"/>
              <a:t>ПИОНЕР МАКС»</a:t>
            </a:r>
            <a:endParaRPr lang="ru-RU" dirty="0"/>
          </a:p>
        </p:txBody>
      </p:sp>
      <p:pic>
        <p:nvPicPr>
          <p:cNvPr id="1026" name="Picture 2" descr="C:\Users\zx\Downloads\clover42-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5" y="839479"/>
            <a:ext cx="2525795" cy="115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zx\Downloads\mdron-gif-cropped-1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343" y="3072975"/>
            <a:ext cx="2758603" cy="161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zx\Downloads\Общий-вид_1-1536x104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68920"/>
            <a:ext cx="2104493" cy="143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zx\Downloads\slide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25" b="94375" l="21510" r="80313">
                        <a14:foregroundMark x1="52812" y1="11250" x2="49688" y2="11250"/>
                        <a14:foregroundMark x1="49688" y1="10375" x2="49688" y2="10375"/>
                        <a14:foregroundMark x1="52031" y1="13125" x2="52031" y2="13125"/>
                        <a14:foregroundMark x1="55885" y1="14125" x2="55885" y2="14125"/>
                        <a14:foregroundMark x1="69167" y1="36500" x2="69167" y2="36500"/>
                        <a14:foregroundMark x1="33594" y1="61750" x2="33594" y2="61750"/>
                        <a14:foregroundMark x1="33802" y1="54375" x2="33802" y2="5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553592"/>
            <a:ext cx="4824536" cy="19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5153579" y="2035953"/>
            <a:ext cx="3528392" cy="87354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dirty="0"/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6137343" y="1885069"/>
            <a:ext cx="2823077" cy="87354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 smtClean="0"/>
              <a:t>«</a:t>
            </a:r>
            <a:r>
              <a:rPr lang="en-US" dirty="0" smtClean="0"/>
              <a:t>COEX CLOVER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539552" y="4576708"/>
            <a:ext cx="2952328" cy="8613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 smtClean="0"/>
              <a:t>«ЖУЖА»</a:t>
            </a:r>
            <a:endParaRPr lang="ru-RU" dirty="0"/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6917775" y="4564524"/>
            <a:ext cx="1800200" cy="87354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 smtClean="0"/>
              <a:t>«МДРОН»</a:t>
            </a:r>
            <a:endParaRPr lang="ru-RU" dirty="0"/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3473047" y="3690983"/>
            <a:ext cx="2664296" cy="87354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 smtClean="0"/>
              <a:t>«</a:t>
            </a:r>
            <a:r>
              <a:rPr lang="en-US" dirty="0" smtClean="0"/>
              <a:t>DJI </a:t>
            </a:r>
            <a:r>
              <a:rPr lang="en-US" dirty="0" err="1" smtClean="0"/>
              <a:t>Tello</a:t>
            </a:r>
            <a:r>
              <a:rPr lang="en-US" dirty="0" smtClean="0"/>
              <a:t> EDU</a:t>
            </a:r>
            <a:r>
              <a:rPr lang="ru-RU" dirty="0" smtClean="0"/>
              <a:t>»</a:t>
            </a:r>
            <a:endParaRPr lang="ru-RU" dirty="0"/>
          </a:p>
        </p:txBody>
      </p:sp>
      <p:pic>
        <p:nvPicPr>
          <p:cNvPr id="4" name="Picture 2" descr="C:\Users\zx\Downloads\EDU_0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953184"/>
            <a:ext cx="1998996" cy="191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32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0" y="5157192"/>
            <a:ext cx="6781800" cy="1015008"/>
          </a:xfrm>
        </p:spPr>
        <p:txBody>
          <a:bodyPr/>
          <a:lstStyle/>
          <a:p>
            <a:r>
              <a:rPr lang="ru-RU" dirty="0" smtClean="0"/>
              <a:t>Оборудование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281520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FPV  </a:t>
            </a:r>
            <a:r>
              <a:rPr lang="ru-RU" dirty="0"/>
              <a:t>с</a:t>
            </a:r>
            <a:r>
              <a:rPr lang="ru-RU" dirty="0" smtClean="0"/>
              <a:t>истема  </a:t>
            </a:r>
            <a:r>
              <a:rPr lang="en-US" dirty="0" smtClean="0"/>
              <a:t>EACHINE  TX-06 SPLIT </a:t>
            </a:r>
            <a:r>
              <a:rPr lang="ru-RU" dirty="0" smtClean="0"/>
              <a:t>состоит из видеокамеры и </a:t>
            </a:r>
            <a:r>
              <a:rPr lang="ru-RU" dirty="0" err="1" smtClean="0"/>
              <a:t>видеопередатчика</a:t>
            </a:r>
            <a:r>
              <a:rPr lang="ru-RU" dirty="0" smtClean="0"/>
              <a:t> 5,8 ГГц </a:t>
            </a:r>
            <a:r>
              <a:rPr lang="en-US" dirty="0" smtClean="0"/>
              <a:t> </a:t>
            </a:r>
            <a:r>
              <a:rPr lang="ru-RU" dirty="0" smtClean="0"/>
              <a:t>общим весом менее 3 грамм. Смонтировано оборудование скрытым способом и подключено к разъёму аккумулятора</a:t>
            </a:r>
            <a:endParaRPr lang="en-US" dirty="0" smtClean="0"/>
          </a:p>
          <a:p>
            <a:pPr algn="just"/>
            <a:r>
              <a:rPr lang="ru-RU" dirty="0" smtClean="0"/>
              <a:t>Видео </a:t>
            </a:r>
            <a:r>
              <a:rPr lang="ru-RU" dirty="0" smtClean="0"/>
              <a:t>приемник  </a:t>
            </a:r>
            <a:r>
              <a:rPr lang="en-US" dirty="0" smtClean="0"/>
              <a:t>EACHINE ROTG–02 </a:t>
            </a:r>
            <a:r>
              <a:rPr lang="ru-RU" dirty="0" smtClean="0"/>
              <a:t>подключается к </a:t>
            </a:r>
            <a:r>
              <a:rPr lang="en-US" dirty="0" smtClean="0"/>
              <a:t>USB </a:t>
            </a:r>
            <a:r>
              <a:rPr lang="ru-RU" dirty="0" smtClean="0"/>
              <a:t>интерфейсу компьютера.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2050" name="Picture 2" descr="C:\Users\zx\Downloads\1602491261_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150" b="90000" l="147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180">
            <a:off x="1141307" y="2209842"/>
            <a:ext cx="3780284" cy="378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01" b="75534" l="31250" r="692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83" t="32385" r="30916" b="24136"/>
          <a:stretch/>
        </p:blipFill>
        <p:spPr bwMode="auto">
          <a:xfrm>
            <a:off x="5292080" y="3191634"/>
            <a:ext cx="3388173" cy="2079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762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0" y="5157192"/>
            <a:ext cx="6781800" cy="1015008"/>
          </a:xfrm>
        </p:spPr>
        <p:txBody>
          <a:bodyPr/>
          <a:lstStyle/>
          <a:p>
            <a:r>
              <a:rPr lang="ru-RU" dirty="0" smtClean="0"/>
              <a:t>Оборудование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281520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ru-RU" dirty="0" smtClean="0"/>
              <a:t>Управление </a:t>
            </a:r>
            <a:r>
              <a:rPr lang="ru-RU" dirty="0" err="1" smtClean="0"/>
              <a:t>квадрокоптером</a:t>
            </a:r>
            <a:r>
              <a:rPr lang="ru-RU" dirty="0" smtClean="0"/>
              <a:t> может осуществляться посредством пульта управления, поддерживающего протокол </a:t>
            </a:r>
            <a:r>
              <a:rPr lang="en-US" dirty="0" smtClean="0"/>
              <a:t>FLYSKY (</a:t>
            </a:r>
            <a:r>
              <a:rPr lang="ru-RU" dirty="0" smtClean="0"/>
              <a:t>от </a:t>
            </a:r>
            <a:r>
              <a:rPr lang="ru-RU" dirty="0"/>
              <a:t>бюджетной </a:t>
            </a:r>
            <a:r>
              <a:rPr lang="en-US" dirty="0"/>
              <a:t>Fly-Sky I6</a:t>
            </a:r>
            <a:r>
              <a:rPr lang="ru-RU" dirty="0"/>
              <a:t> до аппаратуры с </a:t>
            </a:r>
            <a:r>
              <a:rPr lang="en-US" dirty="0"/>
              <a:t>OPENTX </a:t>
            </a:r>
            <a:r>
              <a:rPr lang="ru-RU" dirty="0"/>
              <a:t> типа </a:t>
            </a:r>
            <a:r>
              <a:rPr lang="en-US" dirty="0"/>
              <a:t>RADIOMASTER TX16S</a:t>
            </a:r>
            <a:r>
              <a:rPr lang="en-US" dirty="0" smtClean="0"/>
              <a:t>)</a:t>
            </a:r>
            <a:r>
              <a:rPr lang="ru-RU" dirty="0" smtClean="0"/>
              <a:t>,</a:t>
            </a:r>
            <a:r>
              <a:rPr lang="en-US" dirty="0" smtClean="0"/>
              <a:t> </a:t>
            </a:r>
            <a:r>
              <a:rPr lang="ru-RU" dirty="0"/>
              <a:t>а также компьютером с модулем </a:t>
            </a:r>
            <a:r>
              <a:rPr lang="en-US" dirty="0"/>
              <a:t>FLYSKY FS-RM003 2,4G</a:t>
            </a:r>
            <a:r>
              <a:rPr lang="ru-RU" dirty="0"/>
              <a:t>   или мульти протокольным </a:t>
            </a:r>
            <a:r>
              <a:rPr lang="ru-RU" dirty="0" smtClean="0"/>
              <a:t>модулем типа  </a:t>
            </a:r>
            <a:r>
              <a:rPr lang="en-US" dirty="0" smtClean="0"/>
              <a:t>JUMPER JP4in1</a:t>
            </a:r>
            <a:endParaRPr lang="en-US" dirty="0"/>
          </a:p>
          <a:p>
            <a:pPr algn="just"/>
            <a:r>
              <a:rPr lang="ru-RU" dirty="0" smtClean="0"/>
              <a:t>Приемник </a:t>
            </a:r>
            <a:r>
              <a:rPr lang="en-US" dirty="0" err="1" smtClean="0"/>
              <a:t>Flysky</a:t>
            </a:r>
            <a:r>
              <a:rPr lang="en-US" dirty="0" smtClean="0"/>
              <a:t> FS-RX2A </a:t>
            </a:r>
            <a:r>
              <a:rPr lang="ru-RU" dirty="0" smtClean="0"/>
              <a:t>подпаивается к соответствующему порту на полетном контроллере </a:t>
            </a:r>
            <a:r>
              <a:rPr lang="ru-RU" dirty="0" err="1" smtClean="0"/>
              <a:t>дрона</a:t>
            </a:r>
            <a:r>
              <a:rPr lang="ru-RU" dirty="0" smtClean="0"/>
              <a:t>  и выдает сигналы управления по </a:t>
            </a:r>
            <a:r>
              <a:rPr lang="en-US" dirty="0" smtClean="0"/>
              <a:t>PPM</a:t>
            </a:r>
            <a:r>
              <a:rPr lang="ru-RU" dirty="0" smtClean="0"/>
              <a:t> протоколу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1026" name="Picture 2" descr="C:\Users\zx\Downloads\FS-RX2A-Pro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258" b="80000" l="13715" r="840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11517">
            <a:off x="474710" y="3368347"/>
            <a:ext cx="2546204" cy="196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zx\Downloads\-font-b-Jumper-b-font-JP4IN1-CC2500-24L01-JP4-in-1-Multi-protocol-RF-Modu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126177"/>
            <a:ext cx="266429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zx-pc\Downloads\photo_5339257348591565849_y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375" b="100000" l="0" r="100000">
                        <a14:foregroundMark x1="16186" y1="62000" x2="24390" y2="60875"/>
                        <a14:foregroundMark x1="25721" y1="74750" x2="27716" y2="69750"/>
                        <a14:foregroundMark x1="11086" y1="65500" x2="15299" y2="64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57" b="6972"/>
          <a:stretch/>
        </p:blipFill>
        <p:spPr bwMode="auto">
          <a:xfrm>
            <a:off x="6300192" y="3429000"/>
            <a:ext cx="187313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39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5445224"/>
            <a:ext cx="8136904" cy="726976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/>
              <a:t>Технические характеристики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29396"/>
              </p:ext>
            </p:extLst>
          </p:nvPr>
        </p:nvGraphicFramePr>
        <p:xfrm>
          <a:off x="755576" y="692696"/>
          <a:ext cx="7560840" cy="445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420"/>
                <a:gridCol w="3780420"/>
              </a:tblGrid>
              <a:tr h="486054">
                <a:tc>
                  <a:txBody>
                    <a:bodyPr/>
                    <a:lstStyle/>
                    <a:p>
                      <a:r>
                        <a:rPr lang="ru-RU" dirty="0" smtClean="0"/>
                        <a:t>Показатель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Значение</a:t>
                      </a:r>
                      <a:endParaRPr lang="ru-RU" dirty="0"/>
                    </a:p>
                  </a:txBody>
                  <a:tcPr/>
                </a:tc>
              </a:tr>
              <a:tr h="486054">
                <a:tc>
                  <a:txBody>
                    <a:bodyPr/>
                    <a:lstStyle/>
                    <a:p>
                      <a:r>
                        <a:rPr lang="ru-RU" dirty="0" smtClean="0"/>
                        <a:t>Напряжение  и  ток питания бортового видео комплекта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3,0 -5,0 В ,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  220мА</a:t>
                      </a:r>
                      <a:endParaRPr lang="ru-RU" dirty="0"/>
                    </a:p>
                  </a:txBody>
                  <a:tcPr/>
                </a:tc>
              </a:tr>
              <a:tr h="486054">
                <a:tc>
                  <a:txBody>
                    <a:bodyPr/>
                    <a:lstStyle/>
                    <a:p>
                      <a:r>
                        <a:rPr lang="ru-RU" dirty="0" smtClean="0"/>
                        <a:t>Диапазон</a:t>
                      </a:r>
                      <a:r>
                        <a:rPr lang="ru-RU" baseline="0" dirty="0" smtClean="0"/>
                        <a:t> рабочих частот</a:t>
                      </a:r>
                      <a:r>
                        <a:rPr lang="en-US" baseline="0" dirty="0" smtClean="0"/>
                        <a:t>, </a:t>
                      </a:r>
                      <a:r>
                        <a:rPr lang="ru-RU" baseline="0" dirty="0" smtClean="0"/>
                        <a:t>мощность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5,6</a:t>
                      </a:r>
                      <a:r>
                        <a:rPr lang="en-US" dirty="0" smtClean="0"/>
                        <a:t>4</a:t>
                      </a:r>
                      <a:r>
                        <a:rPr lang="ru-RU" dirty="0" smtClean="0"/>
                        <a:t>5-5,9</a:t>
                      </a:r>
                      <a:r>
                        <a:rPr lang="en-US" dirty="0" smtClean="0"/>
                        <a:t>45 </a:t>
                      </a:r>
                      <a:r>
                        <a:rPr lang="ru-RU" dirty="0" smtClean="0"/>
                        <a:t>ГГц,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40 каналов,</a:t>
                      </a:r>
                      <a:r>
                        <a:rPr lang="ru-RU" baseline="0" dirty="0" smtClean="0"/>
                        <a:t>  25 мВт</a:t>
                      </a:r>
                      <a:endParaRPr lang="ru-RU" dirty="0"/>
                    </a:p>
                  </a:txBody>
                  <a:tcPr/>
                </a:tc>
              </a:tr>
              <a:tr h="486054">
                <a:tc>
                  <a:txBody>
                    <a:bodyPr/>
                    <a:lstStyle/>
                    <a:p>
                      <a:r>
                        <a:rPr lang="ru-RU" dirty="0" smtClean="0"/>
                        <a:t>Угол обзора,  разрешение  камеры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150 градусов, 700 </a:t>
                      </a:r>
                      <a:r>
                        <a:rPr lang="en-US" dirty="0" smtClean="0"/>
                        <a:t>TVL</a:t>
                      </a:r>
                      <a:endParaRPr lang="ru-RU" dirty="0" smtClean="0"/>
                    </a:p>
                  </a:txBody>
                  <a:tcPr/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Масса</a:t>
                      </a:r>
                      <a:r>
                        <a:rPr lang="ru-RU" baseline="0" dirty="0" smtClean="0"/>
                        <a:t> комплекта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Менее</a:t>
                      </a:r>
                      <a:r>
                        <a:rPr lang="ru-RU" baseline="0" dirty="0" smtClean="0"/>
                        <a:t> 3 грамм</a:t>
                      </a:r>
                      <a:endParaRPr lang="ru-RU" dirty="0"/>
                    </a:p>
                  </a:txBody>
                  <a:tcPr/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Разрешение видео приемника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 </a:t>
                      </a:r>
                      <a:r>
                        <a:rPr lang="en-US" dirty="0" err="1" smtClean="0"/>
                        <a:t>Eachine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ROTG</a:t>
                      </a:r>
                      <a:r>
                        <a:rPr lang="ru-RU" dirty="0" smtClean="0"/>
                        <a:t> - 0</a:t>
                      </a:r>
                      <a:r>
                        <a:rPr lang="en-US" dirty="0" smtClean="0"/>
                        <a:t>2</a:t>
                      </a:r>
                      <a:r>
                        <a:rPr lang="en-US" baseline="0" dirty="0" smtClean="0"/>
                        <a:t> 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640x480</a:t>
                      </a:r>
                      <a:endParaRPr lang="ru-RU" dirty="0"/>
                    </a:p>
                  </a:txBody>
                  <a:tcPr/>
                </a:tc>
              </a:tr>
              <a:tr h="486054">
                <a:tc>
                  <a:txBody>
                    <a:bodyPr/>
                    <a:lstStyle/>
                    <a:p>
                      <a:r>
                        <a:rPr lang="ru-RU" dirty="0" smtClean="0">
                          <a:effectLst/>
                        </a:rPr>
                        <a:t>Частота,</a:t>
                      </a:r>
                      <a:r>
                        <a:rPr lang="ru-RU" baseline="0" dirty="0" smtClean="0">
                          <a:effectLst/>
                        </a:rPr>
                        <a:t> мощность </a:t>
                      </a:r>
                      <a:r>
                        <a:rPr lang="ru-RU" dirty="0" smtClean="0">
                          <a:effectLst/>
                        </a:rPr>
                        <a:t>и протокол аппаратуры радиоуправления </a:t>
                      </a:r>
                      <a:r>
                        <a:rPr lang="ru-RU" baseline="0" dirty="0" smtClean="0">
                          <a:effectLst/>
                        </a:rPr>
                        <a:t> </a:t>
                      </a:r>
                      <a:endParaRPr lang="ru-RU" dirty="0">
                        <a:effectLst/>
                      </a:endParaRPr>
                    </a:p>
                  </a:txBody>
                  <a:tcPr marL="22860" marR="22860" marT="22860" marB="22860" anchor="ctr"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effectLst/>
                        </a:rPr>
                        <a:t> 2,4 </a:t>
                      </a:r>
                      <a:r>
                        <a:rPr lang="ru-RU" dirty="0" smtClean="0">
                          <a:effectLst/>
                        </a:rPr>
                        <a:t>ГГц,</a:t>
                      </a:r>
                      <a:r>
                        <a:rPr lang="ru-RU" baseline="0" dirty="0" smtClean="0">
                          <a:effectLst/>
                        </a:rPr>
                        <a:t> </a:t>
                      </a:r>
                      <a:r>
                        <a:rPr lang="en-US" dirty="0" err="1" smtClean="0">
                          <a:effectLst/>
                        </a:rPr>
                        <a:t>Flysky</a:t>
                      </a:r>
                      <a:r>
                        <a:rPr lang="en-US" baseline="0" dirty="0" smtClean="0">
                          <a:effectLst/>
                        </a:rPr>
                        <a:t>  AFHDS2A, 100 </a:t>
                      </a:r>
                      <a:r>
                        <a:rPr lang="ru-RU" baseline="0" dirty="0" smtClean="0">
                          <a:effectLst/>
                        </a:rPr>
                        <a:t>мВт</a:t>
                      </a:r>
                      <a:endParaRPr lang="ru-RU" dirty="0">
                        <a:effectLst/>
                      </a:endParaRPr>
                    </a:p>
                  </a:txBody>
                  <a:tcPr marL="22860" marR="22860" marT="22860" marB="22860" anchor="ctr"/>
                </a:tc>
              </a:tr>
              <a:tr h="486054">
                <a:tc>
                  <a:txBody>
                    <a:bodyPr/>
                    <a:lstStyle/>
                    <a:p>
                      <a:r>
                        <a:rPr lang="ru-RU" dirty="0" smtClean="0"/>
                        <a:t>Минимальная</a:t>
                      </a:r>
                      <a:r>
                        <a:rPr lang="ru-RU" baseline="0" dirty="0" smtClean="0"/>
                        <a:t> дальность всей системы 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200 метров (до километра)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22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Приемущества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4687416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dirty="0" err="1" smtClean="0"/>
              <a:t>Квадрокоптер</a:t>
            </a:r>
            <a:r>
              <a:rPr lang="ru-RU" dirty="0" smtClean="0"/>
              <a:t> </a:t>
            </a:r>
            <a:r>
              <a:rPr lang="ru-RU" dirty="0" err="1" smtClean="0"/>
              <a:t>Геоскан</a:t>
            </a:r>
            <a:r>
              <a:rPr lang="ru-RU" dirty="0" smtClean="0"/>
              <a:t> Пионер Мини описанный в проекте сохраняет свои качества и приобретает </a:t>
            </a:r>
            <a:r>
              <a:rPr lang="ru-RU" dirty="0" smtClean="0"/>
              <a:t>преимущества </a:t>
            </a:r>
            <a:r>
              <a:rPr lang="ru-RU" dirty="0" smtClean="0"/>
              <a:t>перед своими конкурентами:</a:t>
            </a:r>
          </a:p>
          <a:p>
            <a:pPr algn="just"/>
            <a:r>
              <a:rPr lang="ru-RU" dirty="0" smtClean="0"/>
              <a:t>Взлетная масса до 110 грамм (не требуется регистрация в качестве беспилотного летательного аппарата)</a:t>
            </a:r>
          </a:p>
          <a:p>
            <a:pPr algn="just"/>
            <a:r>
              <a:rPr lang="ru-RU" dirty="0" smtClean="0"/>
              <a:t>Малые размеры и безопасность, что позволяет запускать в закрытых помещениях</a:t>
            </a:r>
          </a:p>
          <a:p>
            <a:pPr algn="just"/>
            <a:r>
              <a:rPr lang="ru-RU" dirty="0" smtClean="0"/>
              <a:t>Высокая прочность и ремонтопригодность</a:t>
            </a:r>
          </a:p>
          <a:p>
            <a:pPr algn="just"/>
            <a:r>
              <a:rPr lang="ru-RU" dirty="0" smtClean="0"/>
              <a:t>Низкая стоимость дополнительного оборудования </a:t>
            </a:r>
          </a:p>
          <a:p>
            <a:pPr algn="just"/>
            <a:r>
              <a:rPr lang="ru-RU" dirty="0" smtClean="0"/>
              <a:t>Расширенная область применения  </a:t>
            </a:r>
            <a:endParaRPr lang="en-US" dirty="0" smtClean="0"/>
          </a:p>
          <a:p>
            <a:pPr algn="just"/>
            <a:r>
              <a:rPr lang="ru-RU" dirty="0" smtClean="0"/>
              <a:t>Благодаря использованию ноутбука для </a:t>
            </a:r>
            <a:r>
              <a:rPr lang="ru-RU" dirty="0"/>
              <a:t>обработки </a:t>
            </a:r>
            <a:r>
              <a:rPr lang="ru-RU" dirty="0" smtClean="0"/>
              <a:t>видеопотока нет необходимости дополнительно нагружать </a:t>
            </a:r>
            <a:r>
              <a:rPr lang="ru-RU" dirty="0" err="1" smtClean="0"/>
              <a:t>дрон</a:t>
            </a:r>
            <a:r>
              <a:rPr lang="ru-RU" dirty="0" smtClean="0"/>
              <a:t> микрокомпьютером, что облегчает программирование и дает прирост вычислительных мощностей.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232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0" y="5373216"/>
            <a:ext cx="7626424" cy="798984"/>
          </a:xfrm>
        </p:spPr>
        <p:txBody>
          <a:bodyPr>
            <a:normAutofit/>
          </a:bodyPr>
          <a:lstStyle/>
          <a:p>
            <a:r>
              <a:rPr lang="ru-RU" sz="4400" dirty="0" smtClean="0"/>
              <a:t>Практическое  использование</a:t>
            </a:r>
            <a:endParaRPr lang="ru-RU" sz="4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475942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2200" dirty="0" smtClean="0"/>
          </a:p>
          <a:p>
            <a:pPr marL="0" indent="0">
              <a:buNone/>
            </a:pPr>
            <a:r>
              <a:rPr lang="ru-RU" sz="2200" dirty="0"/>
              <a:t>	</a:t>
            </a:r>
            <a:r>
              <a:rPr lang="ru-RU" sz="2200" dirty="0" smtClean="0"/>
              <a:t>Данный </a:t>
            </a:r>
            <a:r>
              <a:rPr lang="ru-RU" sz="2200" dirty="0"/>
              <a:t>проект</a:t>
            </a:r>
            <a:r>
              <a:rPr lang="en-US" sz="2200" dirty="0"/>
              <a:t> </a:t>
            </a:r>
            <a:r>
              <a:rPr lang="ru-RU" sz="2200" dirty="0"/>
              <a:t>представляет собой  универсальный комплекс для решения обучающих  задач  в двух режимах:</a:t>
            </a:r>
          </a:p>
          <a:p>
            <a:pPr marL="0" indent="0">
              <a:buNone/>
            </a:pPr>
            <a:r>
              <a:rPr lang="ru-RU" sz="2200" dirty="0"/>
              <a:t>Камера повёрнута вперед:</a:t>
            </a:r>
          </a:p>
          <a:p>
            <a:pPr lvl="1" algn="just"/>
            <a:r>
              <a:rPr lang="ru-RU" dirty="0"/>
              <a:t> </a:t>
            </a:r>
            <a:r>
              <a:rPr lang="ru-RU" dirty="0" err="1"/>
              <a:t>Квадрокоптер</a:t>
            </a:r>
            <a:r>
              <a:rPr lang="ru-RU" dirty="0"/>
              <a:t> готов окунуть вас с полноценный мир полета по </a:t>
            </a:r>
            <a:r>
              <a:rPr lang="en-US" dirty="0"/>
              <a:t>FPV</a:t>
            </a:r>
            <a:r>
              <a:rPr lang="ru-RU" dirty="0"/>
              <a:t>  в </a:t>
            </a:r>
            <a:r>
              <a:rPr lang="ru-RU" dirty="0" err="1" smtClean="0"/>
              <a:t>видеоочках</a:t>
            </a:r>
            <a:r>
              <a:rPr lang="ru-RU" dirty="0" smtClean="0"/>
              <a:t> </a:t>
            </a:r>
            <a:r>
              <a:rPr lang="ru-RU" dirty="0"/>
              <a:t>профессионального уровня.</a:t>
            </a:r>
          </a:p>
          <a:p>
            <a:pPr lvl="1" algn="just"/>
            <a:r>
              <a:rPr lang="ru-RU" dirty="0" smtClean="0"/>
              <a:t>Аэрофотосъёмка </a:t>
            </a:r>
            <a:r>
              <a:rPr lang="ru-RU" dirty="0"/>
              <a:t>с записью полета на карту памяти.</a:t>
            </a:r>
          </a:p>
          <a:p>
            <a:pPr lvl="1" algn="just"/>
            <a:r>
              <a:rPr lang="ru-RU" dirty="0" smtClean="0"/>
              <a:t>Участие </a:t>
            </a:r>
            <a:r>
              <a:rPr lang="ru-RU" dirty="0"/>
              <a:t>в соревнованиях на </a:t>
            </a:r>
            <a:r>
              <a:rPr lang="ru-RU" dirty="0" err="1"/>
              <a:t>микродронах</a:t>
            </a:r>
            <a:r>
              <a:rPr lang="ru-RU" dirty="0"/>
              <a:t> внутри </a:t>
            </a:r>
            <a:r>
              <a:rPr lang="ru-RU" dirty="0" smtClean="0"/>
              <a:t>помещений</a:t>
            </a:r>
          </a:p>
          <a:p>
            <a:pPr lvl="1" algn="just"/>
            <a:endParaRPr lang="ru-RU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 algn="just"/>
            <a:endParaRPr lang="ru-RU" dirty="0"/>
          </a:p>
          <a:p>
            <a:pPr lvl="1" algn="just"/>
            <a:endParaRPr lang="ru-RU" sz="22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 algn="just"/>
            <a:endParaRPr lang="ru-RU" sz="22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 descr="C:\Users\zx-pc\Downloads\photo_5339257348591565834_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4722" y1="28203" x2="44722" y2="28203"/>
                        <a14:foregroundMark x1="43194" y1="25625" x2="61111" y2="28672"/>
                        <a14:foregroundMark x1="60278" y1="10156" x2="67222" y2="13359"/>
                        <a14:foregroundMark x1="52917" y1="12188" x2="61389" y2="23672"/>
                        <a14:foregroundMark x1="28611" y1="27187" x2="28611" y2="27187"/>
                        <a14:foregroundMark x1="46528" y1="53359" x2="46111" y2="56016"/>
                        <a14:backgroundMark x1="56389" y1="21875" x2="58889" y2="23438"/>
                        <a14:backgroundMark x1="40417" y1="41016" x2="42639" y2="43203"/>
                        <a14:backgroundMark x1="25139" y1="41797" x2="25139" y2="41797"/>
                        <a14:backgroundMark x1="29028" y1="43203" x2="29028" y2="43203"/>
                        <a14:backgroundMark x1="27500" y1="29609" x2="27500" y2="29609"/>
                        <a14:backgroundMark x1="29028" y1="34453" x2="29028" y2="34453"/>
                        <a14:backgroundMark x1="28750" y1="33672" x2="28750" y2="33672"/>
                        <a14:backgroundMark x1="23611" y1="16016" x2="23611" y2="16016"/>
                        <a14:backgroundMark x1="26111" y1="14375" x2="26111" y2="14375"/>
                        <a14:backgroundMark x1="57778" y1="43203" x2="57778" y2="43203"/>
                        <a14:backgroundMark x1="58611" y1="41484" x2="58611" y2="41484"/>
                        <a14:backgroundMark x1="52500" y1="42656" x2="52500" y2="42656"/>
                        <a14:backgroundMark x1="26944" y1="30781" x2="26944" y2="3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516355" y="3224571"/>
            <a:ext cx="1687687" cy="300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zx-pc\Downloads\photo_5339257348591565910_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7" b="90000" l="10000" r="90000">
                        <a14:backgroundMark x1="47969" y1="38750" x2="50000" y2="2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789040"/>
            <a:ext cx="3615047" cy="203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19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931</TotalTime>
  <Words>452</Words>
  <Application>Microsoft Office PowerPoint</Application>
  <PresentationFormat>Экран (4:3)</PresentationFormat>
  <Paragraphs>77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NewsPrint</vt:lpstr>
      <vt:lpstr>FPV система для квадрокоптера «Геоскан пионер мини»</vt:lpstr>
      <vt:lpstr>Описание проекта</vt:lpstr>
      <vt:lpstr>Описание проекта</vt:lpstr>
      <vt:lpstr>Существующие решения</vt:lpstr>
      <vt:lpstr>Оборудование</vt:lpstr>
      <vt:lpstr>Оборудование</vt:lpstr>
      <vt:lpstr>Технические характеристики</vt:lpstr>
      <vt:lpstr>Приемущества</vt:lpstr>
      <vt:lpstr>Практическое  использование</vt:lpstr>
      <vt:lpstr>Практическое  использование</vt:lpstr>
      <vt:lpstr>Практическое  использование</vt:lpstr>
      <vt:lpstr>Этапы изготовления</vt:lpstr>
      <vt:lpstr>Достижения</vt:lpstr>
      <vt:lpstr>Достижения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Пользователь Windows</cp:lastModifiedBy>
  <cp:revision>70</cp:revision>
  <dcterms:created xsi:type="dcterms:W3CDTF">2022-05-28T11:23:03Z</dcterms:created>
  <dcterms:modified xsi:type="dcterms:W3CDTF">2022-07-04T18:23:09Z</dcterms:modified>
</cp:coreProperties>
</file>